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8283a5806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8283a5806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8283a5806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08283a5806_2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8283a5806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08283a5806_2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8283a5806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08283a5806_2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8283a5806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08283a5806_2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8283a5806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08283a5806_2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8283a5806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08283a5806_2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8283a5806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08283a5806_2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8283a5806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08283a5806_2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8283a5806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08283a5806_2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8283a5806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08283a5806_2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9d4212427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09d4212427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9d4fff5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09d4fff5d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8283a5806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08283a5806_2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8283a5806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08283a5806_2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8283a5806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08283a5806_2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9d4212427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09d4212427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8283a5806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08283a5806_2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8283a5806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08283a5806_2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8283a5806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08283a5806_2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8283a5806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08283a5806_2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8283a5806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08283a5806_2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8283a5806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8283a5806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8283a5806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08283a5806_2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8283a5806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08283a5806_2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9d4212427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09d4212427_1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8283a5806_2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08283a5806_2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8283a5806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08283a5806_2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8283a5806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08283a5806_2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9daaa92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09daaa920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9d4212427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09d4212427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8283a5806_2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08283a5806_2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8283a5806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8283a5806_2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9d4212427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09d4212427_1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8283a5806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08283a5806_2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8283a5806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08283a5806_2_3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8283a5806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08283a5806_2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9d4212427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09d4212427_1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9d4212427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09d4212427_1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9d4212427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09d4212427_1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9d4212427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09d4212427_1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9d4212427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09d4212427_1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9d4212427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09d4212427_1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9d4212427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09d4212427_1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9d4212427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09d4212427_1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9d4212427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09d4212427_1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9d4212427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09d4212427_1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9d4212427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9d4212427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9d4212427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09d4212427_1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9d4212427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09d4212427_1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8283a58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08283a580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8283a5806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08283a5806_2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5" name="Google Shape;95;p2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UnscentedKalmanFilter</a:t>
            </a:r>
            <a:endParaRPr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Unscented Kalamn Filter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34"/>
          <p:cNvGrpSpPr/>
          <p:nvPr/>
        </p:nvGrpSpPr>
        <p:grpSpPr>
          <a:xfrm>
            <a:off x="503125" y="828375"/>
            <a:ext cx="8207100" cy="4108575"/>
            <a:chOff x="503125" y="828375"/>
            <a:chExt cx="8207100" cy="4108575"/>
          </a:xfrm>
        </p:grpSpPr>
        <p:pic>
          <p:nvPicPr>
            <p:cNvPr id="227" name="Google Shape;22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125" y="828381"/>
              <a:ext cx="7701584" cy="4108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13475" y="828375"/>
              <a:ext cx="596750" cy="4108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Unscented Kalamn Filter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35"/>
          <p:cNvGrpSpPr/>
          <p:nvPr/>
        </p:nvGrpSpPr>
        <p:grpSpPr>
          <a:xfrm>
            <a:off x="503125" y="819375"/>
            <a:ext cx="8207100" cy="4108575"/>
            <a:chOff x="503125" y="819375"/>
            <a:chExt cx="8207100" cy="4108575"/>
          </a:xfrm>
        </p:grpSpPr>
        <p:pic>
          <p:nvPicPr>
            <p:cNvPr id="235" name="Google Shape;23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125" y="819381"/>
              <a:ext cx="7885610" cy="4108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19600" y="819375"/>
              <a:ext cx="1190625" cy="4108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Generate Sigma Points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36"/>
          <p:cNvGrpSpPr/>
          <p:nvPr/>
        </p:nvGrpSpPr>
        <p:grpSpPr>
          <a:xfrm>
            <a:off x="503125" y="783256"/>
            <a:ext cx="8207100" cy="4108595"/>
            <a:chOff x="503125" y="783256"/>
            <a:chExt cx="8207100" cy="4108595"/>
          </a:xfrm>
        </p:grpSpPr>
        <p:pic>
          <p:nvPicPr>
            <p:cNvPr id="243" name="Google Shape;24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125" y="783281"/>
              <a:ext cx="7940156" cy="4108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14300" y="783256"/>
              <a:ext cx="395925" cy="4108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Generate Sigma Points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100" y="801206"/>
            <a:ext cx="7304122" cy="410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Generate Sigma Points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13" y="807131"/>
            <a:ext cx="7304122" cy="410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Generate Sigma Points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00" y="791056"/>
            <a:ext cx="7304122" cy="410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Generate Sigma Points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13" y="866631"/>
            <a:ext cx="7304122" cy="410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Generate Sigma Points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13" y="831706"/>
            <a:ext cx="7304122" cy="410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Generate Sigma Points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13" y="852031"/>
            <a:ext cx="7304122" cy="410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</a:t>
            </a: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Sigma Points Code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Kalman Filter Equations</a:t>
            </a:r>
            <a:endParaRPr sz="1100"/>
          </a:p>
        </p:txBody>
      </p:sp>
      <p:grpSp>
        <p:nvGrpSpPr>
          <p:cNvPr id="136" name="Google Shape;136;p26"/>
          <p:cNvGrpSpPr/>
          <p:nvPr/>
        </p:nvGrpSpPr>
        <p:grpSpPr>
          <a:xfrm>
            <a:off x="503114" y="810272"/>
            <a:ext cx="8207205" cy="4227354"/>
            <a:chOff x="670818" y="1080362"/>
            <a:chExt cx="10942941" cy="5636472"/>
          </a:xfrm>
        </p:grpSpPr>
        <p:pic>
          <p:nvPicPr>
            <p:cNvPr id="137" name="Google Shape;13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0818" y="1080362"/>
              <a:ext cx="10410048" cy="5636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61072" y="1080362"/>
              <a:ext cx="1152687" cy="56364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26"/>
          <p:cNvSpPr txBox="1"/>
          <p:nvPr/>
        </p:nvSpPr>
        <p:spPr>
          <a:xfrm>
            <a:off x="4951598" y="3683288"/>
            <a:ext cx="916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Kalman Gain</a:t>
            </a:r>
            <a:endParaRPr sz="1100"/>
          </a:p>
        </p:txBody>
      </p:sp>
      <p:cxnSp>
        <p:nvCxnSpPr>
          <p:cNvPr id="140" name="Google Shape;140;p26"/>
          <p:cNvCxnSpPr/>
          <p:nvPr/>
        </p:nvCxnSpPr>
        <p:spPr>
          <a:xfrm flipH="1" rot="10800000">
            <a:off x="5209561" y="3919654"/>
            <a:ext cx="395100" cy="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1" name="Google Shape;141;p26"/>
          <p:cNvSpPr txBox="1"/>
          <p:nvPr/>
        </p:nvSpPr>
        <p:spPr>
          <a:xfrm>
            <a:off x="1717423" y="4371236"/>
            <a:ext cx="1938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State Covariance Matrix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26"/>
          <p:cNvCxnSpPr/>
          <p:nvPr/>
        </p:nvCxnSpPr>
        <p:spPr>
          <a:xfrm rot="10800000">
            <a:off x="2271097" y="4138931"/>
            <a:ext cx="0" cy="30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3" name="Google Shape;143;p26"/>
          <p:cNvSpPr txBox="1"/>
          <p:nvPr/>
        </p:nvSpPr>
        <p:spPr>
          <a:xfrm>
            <a:off x="3637675" y="3860980"/>
            <a:ext cx="1144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Process noise Covariance Matrix </a:t>
            </a:r>
            <a:endParaRPr sz="1100"/>
          </a:p>
        </p:txBody>
      </p:sp>
      <p:cxnSp>
        <p:nvCxnSpPr>
          <p:cNvPr id="144" name="Google Shape;144;p26"/>
          <p:cNvCxnSpPr/>
          <p:nvPr/>
        </p:nvCxnSpPr>
        <p:spPr>
          <a:xfrm flipH="1">
            <a:off x="3353577" y="4008364"/>
            <a:ext cx="284100" cy="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5" name="Google Shape;145;p26"/>
          <p:cNvSpPr txBox="1"/>
          <p:nvPr/>
        </p:nvSpPr>
        <p:spPr>
          <a:xfrm>
            <a:off x="3217177" y="3276896"/>
            <a:ext cx="1938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Process noise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26"/>
          <p:cNvCxnSpPr/>
          <p:nvPr/>
        </p:nvCxnSpPr>
        <p:spPr>
          <a:xfrm flipH="1">
            <a:off x="2933078" y="3424280"/>
            <a:ext cx="284100" cy="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7" name="Google Shape;147;p26"/>
          <p:cNvSpPr txBox="1"/>
          <p:nvPr/>
        </p:nvSpPr>
        <p:spPr>
          <a:xfrm>
            <a:off x="2473481" y="2981807"/>
            <a:ext cx="2157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state Transformation matrix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6"/>
          <p:cNvCxnSpPr/>
          <p:nvPr/>
        </p:nvCxnSpPr>
        <p:spPr>
          <a:xfrm flipH="1">
            <a:off x="2296448" y="3120307"/>
            <a:ext cx="202200" cy="15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9" name="Google Shape;149;p26"/>
          <p:cNvSpPr txBox="1"/>
          <p:nvPr/>
        </p:nvSpPr>
        <p:spPr>
          <a:xfrm>
            <a:off x="2436779" y="3505071"/>
            <a:ext cx="2157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state Vector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26"/>
          <p:cNvCxnSpPr>
            <a:stCxn id="149" idx="1"/>
          </p:cNvCxnSpPr>
          <p:nvPr/>
        </p:nvCxnSpPr>
        <p:spPr>
          <a:xfrm rot="10800000">
            <a:off x="2372279" y="3527121"/>
            <a:ext cx="64500" cy="12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" name="Google Shape;151;p26"/>
          <p:cNvSpPr txBox="1"/>
          <p:nvPr/>
        </p:nvSpPr>
        <p:spPr>
          <a:xfrm>
            <a:off x="7596809" y="3083799"/>
            <a:ext cx="1145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 noise Covariance Matrix</a:t>
            </a:r>
            <a:endParaRPr sz="1100"/>
          </a:p>
        </p:txBody>
      </p:sp>
      <p:cxnSp>
        <p:nvCxnSpPr>
          <p:cNvPr id="152" name="Google Shape;152;p26"/>
          <p:cNvCxnSpPr/>
          <p:nvPr/>
        </p:nvCxnSpPr>
        <p:spPr>
          <a:xfrm flipH="1">
            <a:off x="7445957" y="3455215"/>
            <a:ext cx="152400" cy="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3" name="Google Shape;153;p26"/>
          <p:cNvSpPr txBox="1"/>
          <p:nvPr/>
        </p:nvSpPr>
        <p:spPr>
          <a:xfrm>
            <a:off x="7524925" y="2399047"/>
            <a:ext cx="12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 Transformation Matrix</a:t>
            </a:r>
            <a:endParaRPr sz="1100"/>
          </a:p>
        </p:txBody>
      </p:sp>
      <p:cxnSp>
        <p:nvCxnSpPr>
          <p:cNvPr id="154" name="Google Shape;154;p26"/>
          <p:cNvCxnSpPr/>
          <p:nvPr/>
        </p:nvCxnSpPr>
        <p:spPr>
          <a:xfrm flipH="1" rot="10800000">
            <a:off x="6606330" y="2875307"/>
            <a:ext cx="990600" cy="106500"/>
          </a:xfrm>
          <a:prstGeom prst="bentConnector3">
            <a:avLst>
              <a:gd fmla="val 108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4743974" y="2598490"/>
            <a:ext cx="0" cy="2296500"/>
          </a:xfrm>
          <a:prstGeom prst="straightConnector1">
            <a:avLst/>
          </a:prstGeom>
          <a:noFill/>
          <a:ln cap="flat" cmpd="sng" w="9525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26"/>
          <p:cNvSpPr txBox="1"/>
          <p:nvPr/>
        </p:nvSpPr>
        <p:spPr>
          <a:xfrm>
            <a:off x="4820525" y="2799193"/>
            <a:ext cx="2157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Meas. Vector</a:t>
            </a:r>
            <a:endParaRPr sz="1100"/>
          </a:p>
        </p:txBody>
      </p:sp>
      <p:cxnSp>
        <p:nvCxnSpPr>
          <p:cNvPr id="157" name="Google Shape;157;p26"/>
          <p:cNvCxnSpPr/>
          <p:nvPr/>
        </p:nvCxnSpPr>
        <p:spPr>
          <a:xfrm rot="-898992">
            <a:off x="5889709" y="2911411"/>
            <a:ext cx="149689" cy="13477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8" name="Google Shape;158;p26"/>
          <p:cNvSpPr/>
          <p:nvPr/>
        </p:nvSpPr>
        <p:spPr>
          <a:xfrm>
            <a:off x="893380" y="3083799"/>
            <a:ext cx="64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State Vector update</a:t>
            </a:r>
            <a:endParaRPr sz="1100"/>
          </a:p>
        </p:txBody>
      </p:sp>
      <p:cxnSp>
        <p:nvCxnSpPr>
          <p:cNvPr id="159" name="Google Shape;159;p26"/>
          <p:cNvCxnSpPr/>
          <p:nvPr/>
        </p:nvCxnSpPr>
        <p:spPr>
          <a:xfrm rot="-1794629">
            <a:off x="1389389" y="3263426"/>
            <a:ext cx="64374" cy="12030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0" name="Google Shape;160;p26"/>
          <p:cNvSpPr txBox="1"/>
          <p:nvPr/>
        </p:nvSpPr>
        <p:spPr>
          <a:xfrm>
            <a:off x="551222" y="4138694"/>
            <a:ext cx="11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State Covariance Matrix update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26"/>
          <p:cNvCxnSpPr/>
          <p:nvPr/>
        </p:nvCxnSpPr>
        <p:spPr>
          <a:xfrm flipH="1" rot="10800000">
            <a:off x="1053638" y="4055995"/>
            <a:ext cx="367800" cy="20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2" name="Google Shape;162;p26"/>
          <p:cNvSpPr/>
          <p:nvPr/>
        </p:nvSpPr>
        <p:spPr>
          <a:xfrm>
            <a:off x="4198808" y="4595499"/>
            <a:ext cx="1090500" cy="380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/>
          <p:nvPr/>
        </p:nvSpPr>
        <p:spPr>
          <a:xfrm rot="10800000">
            <a:off x="4186222" y="2304934"/>
            <a:ext cx="1117500" cy="4776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CTRV Model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970" y="811420"/>
            <a:ext cx="8196347" cy="402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44"/>
          <p:cNvGrpSpPr/>
          <p:nvPr/>
        </p:nvGrpSpPr>
        <p:grpSpPr>
          <a:xfrm>
            <a:off x="6317451" y="2012250"/>
            <a:ext cx="2109174" cy="686100"/>
            <a:chOff x="6497901" y="2752225"/>
            <a:chExt cx="2109174" cy="686100"/>
          </a:xfrm>
        </p:grpSpPr>
        <p:pic>
          <p:nvPicPr>
            <p:cNvPr id="293" name="Google Shape;29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35425" y="2752225"/>
              <a:ext cx="177165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44"/>
            <p:cNvSpPr txBox="1"/>
            <p:nvPr/>
          </p:nvSpPr>
          <p:spPr>
            <a:xfrm>
              <a:off x="6497901" y="2758825"/>
              <a:ext cx="3792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a = </a:t>
              </a:r>
              <a:endParaRPr sz="1000"/>
            </a:p>
          </p:txBody>
        </p:sp>
        <p:sp>
          <p:nvSpPr>
            <p:cNvPr id="295" name="Google Shape;295;p44"/>
            <p:cNvSpPr txBox="1"/>
            <p:nvPr/>
          </p:nvSpPr>
          <p:spPr>
            <a:xfrm>
              <a:off x="6506924" y="3088501"/>
              <a:ext cx="3792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b = </a:t>
              </a:r>
              <a:endParaRPr sz="1000"/>
            </a:p>
          </p:txBody>
        </p:sp>
        <p:pic>
          <p:nvPicPr>
            <p:cNvPr id="296" name="Google Shape;296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77100" y="3095425"/>
              <a:ext cx="1729975" cy="342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7" name="Google Shape;297;p44"/>
          <p:cNvCxnSpPr/>
          <p:nvPr/>
        </p:nvCxnSpPr>
        <p:spPr>
          <a:xfrm>
            <a:off x="7922800" y="2725150"/>
            <a:ext cx="9000" cy="67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/>
        </p:nvSpPr>
        <p:spPr>
          <a:xfrm>
            <a:off x="503113" y="106731"/>
            <a:ext cx="8207100" cy="57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</a:t>
            </a: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Augmentation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450" y="785506"/>
            <a:ext cx="7386256" cy="415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 rotWithShape="1">
          <a:blip r:embed="rId4">
            <a:alphaModFix/>
          </a:blip>
          <a:srcRect b="55984" l="57861" r="11556" t="10034"/>
          <a:stretch/>
        </p:blipFill>
        <p:spPr>
          <a:xfrm>
            <a:off x="1067325" y="1163925"/>
            <a:ext cx="1707725" cy="1067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45"/>
          <p:cNvCxnSpPr/>
          <p:nvPr/>
        </p:nvCxnSpPr>
        <p:spPr>
          <a:xfrm flipH="1" rot="10800000">
            <a:off x="5855025" y="3415600"/>
            <a:ext cx="589500" cy="4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45"/>
          <p:cNvCxnSpPr/>
          <p:nvPr/>
        </p:nvCxnSpPr>
        <p:spPr>
          <a:xfrm flipH="1" rot="10800000">
            <a:off x="5722800" y="3008925"/>
            <a:ext cx="589500" cy="4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5"/>
          <p:cNvCxnSpPr/>
          <p:nvPr/>
        </p:nvCxnSpPr>
        <p:spPr>
          <a:xfrm flipH="1">
            <a:off x="6607050" y="2185475"/>
            <a:ext cx="406800" cy="2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8" name="Google Shape;308;p45"/>
          <p:cNvPicPr preferRelativeResize="0"/>
          <p:nvPr/>
        </p:nvPicPr>
        <p:blipFill rotWithShape="1">
          <a:blip r:embed="rId5">
            <a:alphaModFix/>
          </a:blip>
          <a:srcRect b="59985" l="57985" r="25153" t="14324"/>
          <a:stretch/>
        </p:blipFill>
        <p:spPr>
          <a:xfrm>
            <a:off x="4129550" y="3783250"/>
            <a:ext cx="1245424" cy="1067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45"/>
          <p:cNvCxnSpPr>
            <a:endCxn id="308" idx="3"/>
          </p:cNvCxnSpPr>
          <p:nvPr/>
        </p:nvCxnSpPr>
        <p:spPr>
          <a:xfrm flipH="1">
            <a:off x="5374974" y="4014812"/>
            <a:ext cx="1343700" cy="3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/>
        </p:nvSpPr>
        <p:spPr>
          <a:xfrm>
            <a:off x="503113" y="106731"/>
            <a:ext cx="8207100" cy="57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Augmentation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50" y="765181"/>
            <a:ext cx="7386256" cy="415476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/>
        </p:nvSpPr>
        <p:spPr>
          <a:xfrm>
            <a:off x="2032000" y="4268850"/>
            <a:ext cx="1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Instead of</a:t>
            </a:r>
            <a:endParaRPr/>
          </a:p>
        </p:txBody>
      </p:sp>
      <p:cxnSp>
        <p:nvCxnSpPr>
          <p:cNvPr id="317" name="Google Shape;317;p46"/>
          <p:cNvCxnSpPr/>
          <p:nvPr/>
        </p:nvCxnSpPr>
        <p:spPr>
          <a:xfrm>
            <a:off x="3007025" y="4457275"/>
            <a:ext cx="1081500" cy="344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/>
        </p:nvSpPr>
        <p:spPr>
          <a:xfrm>
            <a:off x="503113" y="106731"/>
            <a:ext cx="8207100" cy="57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Augmentation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00" y="785581"/>
            <a:ext cx="7386256" cy="415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/>
        </p:nvSpPr>
        <p:spPr>
          <a:xfrm>
            <a:off x="503113" y="106731"/>
            <a:ext cx="8207100" cy="57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Augmentation Code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Predict Sigma Points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38" y="780881"/>
            <a:ext cx="7304122" cy="410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Predict Sigma Points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50"/>
          <p:cNvGrpSpPr/>
          <p:nvPr/>
        </p:nvGrpSpPr>
        <p:grpSpPr>
          <a:xfrm>
            <a:off x="954613" y="821531"/>
            <a:ext cx="7304122" cy="4108568"/>
            <a:chOff x="954613" y="821531"/>
            <a:chExt cx="7304122" cy="4108568"/>
          </a:xfrm>
        </p:grpSpPr>
        <p:pic>
          <p:nvPicPr>
            <p:cNvPr id="341" name="Google Shape;341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4613" y="821531"/>
              <a:ext cx="7304122" cy="4108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50"/>
            <p:cNvPicPr preferRelativeResize="0"/>
            <p:nvPr/>
          </p:nvPicPr>
          <p:blipFill rotWithShape="1">
            <a:blip r:embed="rId4">
              <a:alphaModFix/>
            </a:blip>
            <a:srcRect b="56413" l="33273" r="42511" t="26020"/>
            <a:stretch/>
          </p:blipFill>
          <p:spPr>
            <a:xfrm>
              <a:off x="5580575" y="3547600"/>
              <a:ext cx="1768726" cy="721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Predict Sigma Points Code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Measurement Prediction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867331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Measurement Prediction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13" y="836856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Kalman Filters Flavours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293013" y="1152475"/>
            <a:ext cx="23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</a:rPr>
              <a:t>Extended Kalman Filter</a:t>
            </a:r>
            <a:endParaRPr b="1" sz="1300"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Linearize nonlinear </a:t>
            </a:r>
            <a:r>
              <a:rPr b="1" lang="en-GB" sz="1300">
                <a:solidFill>
                  <a:schemeClr val="dk1"/>
                </a:solidFill>
              </a:rPr>
              <a:t>state transition </a:t>
            </a:r>
            <a:r>
              <a:rPr lang="en-GB" sz="1300">
                <a:solidFill>
                  <a:schemeClr val="dk1"/>
                </a:solidFill>
              </a:rPr>
              <a:t>equations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Linearize</a:t>
            </a:r>
            <a:r>
              <a:rPr lang="en-GB" sz="1300">
                <a:solidFill>
                  <a:schemeClr val="dk1"/>
                </a:solidFill>
              </a:rPr>
              <a:t> </a:t>
            </a:r>
            <a:r>
              <a:rPr b="1" lang="en-GB" sz="1300">
                <a:solidFill>
                  <a:schemeClr val="dk1"/>
                </a:solidFill>
              </a:rPr>
              <a:t>nonlinear measurement</a:t>
            </a:r>
            <a:r>
              <a:rPr lang="en-GB" sz="1300">
                <a:solidFill>
                  <a:schemeClr val="dk1"/>
                </a:solidFill>
              </a:rPr>
              <a:t> </a:t>
            </a:r>
            <a:r>
              <a:rPr b="1" lang="en-GB" sz="1300">
                <a:solidFill>
                  <a:schemeClr val="dk1"/>
                </a:solidFill>
              </a:rPr>
              <a:t>transformation</a:t>
            </a:r>
            <a:r>
              <a:rPr lang="en-GB" sz="1300">
                <a:solidFill>
                  <a:schemeClr val="dk1"/>
                </a:solidFill>
              </a:rPr>
              <a:t> equations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6274350" y="1188575"/>
            <a:ext cx="23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</a:rPr>
              <a:t>Unscented Kalman Filter</a:t>
            </a:r>
            <a:endParaRPr b="1" sz="1300"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unscented Kalman filter, on the other hand, does not need to linearize non-linear functions; instead, the unscented Kalman filter takes representative points from a Gaussian distribution. 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These points will be plugged into the non-linear equations as you'll see in the lectures.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23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</a:rPr>
              <a:t>Linear/</a:t>
            </a:r>
            <a:r>
              <a:rPr b="1" lang="en-GB" sz="1300">
                <a:solidFill>
                  <a:srgbClr val="FF0000"/>
                </a:solidFill>
              </a:rPr>
              <a:t>ordinary</a:t>
            </a:r>
            <a:r>
              <a:rPr b="1" lang="en-GB" sz="1300">
                <a:solidFill>
                  <a:srgbClr val="FF0000"/>
                </a:solidFill>
              </a:rPr>
              <a:t> KF</a:t>
            </a:r>
            <a:endParaRPr b="1" sz="1300"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Linear</a:t>
            </a:r>
            <a:r>
              <a:rPr lang="en-GB" sz="1300">
                <a:solidFill>
                  <a:schemeClr val="dk1"/>
                </a:solidFill>
              </a:rPr>
              <a:t> </a:t>
            </a:r>
            <a:r>
              <a:rPr b="1" lang="en-GB" sz="1300">
                <a:solidFill>
                  <a:schemeClr val="dk1"/>
                </a:solidFill>
              </a:rPr>
              <a:t>state trans</a:t>
            </a:r>
            <a:r>
              <a:rPr b="1" lang="en-GB" sz="1300">
                <a:solidFill>
                  <a:schemeClr val="dk1"/>
                </a:solidFill>
              </a:rPr>
              <a:t>ition </a:t>
            </a:r>
            <a:r>
              <a:rPr lang="en-GB" sz="1300">
                <a:solidFill>
                  <a:schemeClr val="dk1"/>
                </a:solidFill>
              </a:rPr>
              <a:t>equations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</a:rPr>
              <a:t>Linear</a:t>
            </a:r>
            <a:r>
              <a:rPr lang="en-GB" sz="1300">
                <a:solidFill>
                  <a:schemeClr val="dk1"/>
                </a:solidFill>
              </a:rPr>
              <a:t> </a:t>
            </a:r>
            <a:r>
              <a:rPr b="1" lang="en-GB" sz="1300">
                <a:solidFill>
                  <a:schemeClr val="dk1"/>
                </a:solidFill>
              </a:rPr>
              <a:t>measurement</a:t>
            </a:r>
            <a:r>
              <a:rPr lang="en-GB" sz="1300">
                <a:solidFill>
                  <a:schemeClr val="dk1"/>
                </a:solidFill>
              </a:rPr>
              <a:t> </a:t>
            </a:r>
            <a:r>
              <a:rPr b="1" lang="en-GB" sz="1300">
                <a:solidFill>
                  <a:schemeClr val="dk1"/>
                </a:solidFill>
              </a:rPr>
              <a:t>transformation</a:t>
            </a:r>
            <a:r>
              <a:rPr lang="en-GB" sz="1300">
                <a:solidFill>
                  <a:schemeClr val="dk1"/>
                </a:solidFill>
              </a:rPr>
              <a:t> equations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descr="https://video.udacity-data.com/topher/2017/February/58b4cda2_screenshot-from-2017-02-27-19-08-41/screenshot-from-2017-02-27-19-08-41.png"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000" y="2981100"/>
            <a:ext cx="3391373" cy="18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Measurement Prediction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897831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Measurement Prediction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13" y="816531"/>
            <a:ext cx="7276922" cy="409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675" y="4060725"/>
            <a:ext cx="18097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Measurement Prediction Code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Update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928331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Update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25" y="887656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Update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13" y="796181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Kalman Filter Equations</a:t>
            </a:r>
            <a:endParaRPr sz="1100"/>
          </a:p>
        </p:txBody>
      </p:sp>
      <p:grpSp>
        <p:nvGrpSpPr>
          <p:cNvPr id="401" name="Google Shape;401;p60"/>
          <p:cNvGrpSpPr/>
          <p:nvPr/>
        </p:nvGrpSpPr>
        <p:grpSpPr>
          <a:xfrm>
            <a:off x="503114" y="810272"/>
            <a:ext cx="8207205" cy="4227354"/>
            <a:chOff x="670818" y="1080362"/>
            <a:chExt cx="10942941" cy="5636472"/>
          </a:xfrm>
        </p:grpSpPr>
        <p:pic>
          <p:nvPicPr>
            <p:cNvPr id="402" name="Google Shape;402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0818" y="1080362"/>
              <a:ext cx="10410048" cy="5636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61072" y="1080362"/>
              <a:ext cx="1152687" cy="563647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4" name="Google Shape;404;p60"/>
          <p:cNvCxnSpPr/>
          <p:nvPr/>
        </p:nvCxnSpPr>
        <p:spPr>
          <a:xfrm flipH="1" rot="10800000">
            <a:off x="5209561" y="3919654"/>
            <a:ext cx="395100" cy="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5" name="Google Shape;405;p60"/>
          <p:cNvSpPr txBox="1"/>
          <p:nvPr/>
        </p:nvSpPr>
        <p:spPr>
          <a:xfrm>
            <a:off x="1717423" y="4371236"/>
            <a:ext cx="1938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State Covariance Matrix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60"/>
          <p:cNvCxnSpPr/>
          <p:nvPr/>
        </p:nvCxnSpPr>
        <p:spPr>
          <a:xfrm rot="10800000">
            <a:off x="2271097" y="4138931"/>
            <a:ext cx="0" cy="30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7" name="Google Shape;407;p60"/>
          <p:cNvSpPr txBox="1"/>
          <p:nvPr/>
        </p:nvSpPr>
        <p:spPr>
          <a:xfrm>
            <a:off x="3637675" y="3860980"/>
            <a:ext cx="1144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Process noise Covariance Matrix </a:t>
            </a:r>
            <a:endParaRPr sz="1100"/>
          </a:p>
        </p:txBody>
      </p:sp>
      <p:cxnSp>
        <p:nvCxnSpPr>
          <p:cNvPr id="408" name="Google Shape;408;p60"/>
          <p:cNvCxnSpPr/>
          <p:nvPr/>
        </p:nvCxnSpPr>
        <p:spPr>
          <a:xfrm flipH="1">
            <a:off x="3353577" y="4008364"/>
            <a:ext cx="284100" cy="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9" name="Google Shape;409;p60"/>
          <p:cNvSpPr txBox="1"/>
          <p:nvPr/>
        </p:nvSpPr>
        <p:spPr>
          <a:xfrm>
            <a:off x="3217177" y="3276896"/>
            <a:ext cx="1938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Process noise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60"/>
          <p:cNvCxnSpPr/>
          <p:nvPr/>
        </p:nvCxnSpPr>
        <p:spPr>
          <a:xfrm flipH="1">
            <a:off x="2933078" y="3424280"/>
            <a:ext cx="284100" cy="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1" name="Google Shape;411;p60"/>
          <p:cNvSpPr txBox="1"/>
          <p:nvPr/>
        </p:nvSpPr>
        <p:spPr>
          <a:xfrm>
            <a:off x="2473481" y="2981807"/>
            <a:ext cx="2157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state Transformation matrix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2" name="Google Shape;412;p60"/>
          <p:cNvCxnSpPr/>
          <p:nvPr/>
        </p:nvCxnSpPr>
        <p:spPr>
          <a:xfrm flipH="1">
            <a:off x="2296448" y="3120307"/>
            <a:ext cx="202200" cy="15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3" name="Google Shape;413;p60"/>
          <p:cNvSpPr txBox="1"/>
          <p:nvPr/>
        </p:nvSpPr>
        <p:spPr>
          <a:xfrm>
            <a:off x="2436779" y="3505071"/>
            <a:ext cx="2157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state Vector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60"/>
          <p:cNvCxnSpPr>
            <a:stCxn id="413" idx="1"/>
          </p:cNvCxnSpPr>
          <p:nvPr/>
        </p:nvCxnSpPr>
        <p:spPr>
          <a:xfrm rot="10800000">
            <a:off x="2372279" y="3527121"/>
            <a:ext cx="64500" cy="12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5" name="Google Shape;415;p60"/>
          <p:cNvSpPr txBox="1"/>
          <p:nvPr/>
        </p:nvSpPr>
        <p:spPr>
          <a:xfrm>
            <a:off x="7596809" y="3083799"/>
            <a:ext cx="1145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 noise Covariance Matrix</a:t>
            </a:r>
            <a:endParaRPr sz="1100"/>
          </a:p>
        </p:txBody>
      </p:sp>
      <p:cxnSp>
        <p:nvCxnSpPr>
          <p:cNvPr id="416" name="Google Shape;416;p60"/>
          <p:cNvCxnSpPr/>
          <p:nvPr/>
        </p:nvCxnSpPr>
        <p:spPr>
          <a:xfrm flipH="1">
            <a:off x="7445957" y="3455215"/>
            <a:ext cx="152400" cy="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7" name="Google Shape;417;p60"/>
          <p:cNvSpPr/>
          <p:nvPr/>
        </p:nvSpPr>
        <p:spPr>
          <a:xfrm>
            <a:off x="5252075" y="3659400"/>
            <a:ext cx="2359800" cy="3606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0"/>
          <p:cNvSpPr txBox="1"/>
          <p:nvPr/>
        </p:nvSpPr>
        <p:spPr>
          <a:xfrm>
            <a:off x="7524925" y="2399047"/>
            <a:ext cx="123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 Transformation Matrix</a:t>
            </a:r>
            <a:endParaRPr sz="1100"/>
          </a:p>
        </p:txBody>
      </p:sp>
      <p:cxnSp>
        <p:nvCxnSpPr>
          <p:cNvPr id="419" name="Google Shape;419;p60"/>
          <p:cNvCxnSpPr/>
          <p:nvPr/>
        </p:nvCxnSpPr>
        <p:spPr>
          <a:xfrm flipH="1" rot="10800000">
            <a:off x="6606330" y="2875307"/>
            <a:ext cx="990600" cy="106500"/>
          </a:xfrm>
          <a:prstGeom prst="bentConnector3">
            <a:avLst>
              <a:gd fmla="val 108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20" name="Google Shape;420;p60"/>
          <p:cNvSpPr/>
          <p:nvPr/>
        </p:nvSpPr>
        <p:spPr>
          <a:xfrm>
            <a:off x="5252075" y="4520038"/>
            <a:ext cx="2359800" cy="3606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60"/>
          <p:cNvCxnSpPr/>
          <p:nvPr/>
        </p:nvCxnSpPr>
        <p:spPr>
          <a:xfrm>
            <a:off x="4743974" y="2598490"/>
            <a:ext cx="0" cy="2296500"/>
          </a:xfrm>
          <a:prstGeom prst="straightConnector1">
            <a:avLst/>
          </a:prstGeom>
          <a:noFill/>
          <a:ln cap="flat" cmpd="sng" w="9525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60"/>
          <p:cNvSpPr txBox="1"/>
          <p:nvPr/>
        </p:nvSpPr>
        <p:spPr>
          <a:xfrm>
            <a:off x="4820525" y="2799193"/>
            <a:ext cx="2157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Meas. Vector</a:t>
            </a:r>
            <a:endParaRPr sz="1100"/>
          </a:p>
        </p:txBody>
      </p:sp>
      <p:cxnSp>
        <p:nvCxnSpPr>
          <p:cNvPr id="423" name="Google Shape;423;p60"/>
          <p:cNvCxnSpPr/>
          <p:nvPr/>
        </p:nvCxnSpPr>
        <p:spPr>
          <a:xfrm rot="-898992">
            <a:off x="5889709" y="2911411"/>
            <a:ext cx="149689" cy="13477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4" name="Google Shape;424;p60"/>
          <p:cNvSpPr/>
          <p:nvPr/>
        </p:nvSpPr>
        <p:spPr>
          <a:xfrm>
            <a:off x="893380" y="3083799"/>
            <a:ext cx="64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State Vector update</a:t>
            </a:r>
            <a:endParaRPr sz="1100"/>
          </a:p>
        </p:txBody>
      </p:sp>
      <p:cxnSp>
        <p:nvCxnSpPr>
          <p:cNvPr id="425" name="Google Shape;425;p60"/>
          <p:cNvCxnSpPr/>
          <p:nvPr/>
        </p:nvCxnSpPr>
        <p:spPr>
          <a:xfrm rot="-1794629">
            <a:off x="1389389" y="3263426"/>
            <a:ext cx="64374" cy="12030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6" name="Google Shape;426;p60"/>
          <p:cNvSpPr txBox="1"/>
          <p:nvPr/>
        </p:nvSpPr>
        <p:spPr>
          <a:xfrm>
            <a:off x="551222" y="4138694"/>
            <a:ext cx="11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State Covariance Matrix update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7" name="Google Shape;427;p60"/>
          <p:cNvCxnSpPr/>
          <p:nvPr/>
        </p:nvCxnSpPr>
        <p:spPr>
          <a:xfrm flipH="1" rot="10800000">
            <a:off x="1053638" y="4055995"/>
            <a:ext cx="367800" cy="20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8" name="Google Shape;428;p60"/>
          <p:cNvSpPr/>
          <p:nvPr/>
        </p:nvSpPr>
        <p:spPr>
          <a:xfrm>
            <a:off x="4198808" y="4595499"/>
            <a:ext cx="1090500" cy="380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0"/>
          <p:cNvSpPr/>
          <p:nvPr/>
        </p:nvSpPr>
        <p:spPr>
          <a:xfrm rot="10800000">
            <a:off x="4186222" y="2304934"/>
            <a:ext cx="1117500" cy="4776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60"/>
          <p:cNvSpPr/>
          <p:nvPr/>
        </p:nvSpPr>
        <p:spPr>
          <a:xfrm>
            <a:off x="5252075" y="3252850"/>
            <a:ext cx="2359800" cy="3606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0"/>
          <p:cNvSpPr/>
          <p:nvPr/>
        </p:nvSpPr>
        <p:spPr>
          <a:xfrm>
            <a:off x="5252075" y="4139038"/>
            <a:ext cx="2359800" cy="3606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0"/>
          <p:cNvSpPr txBox="1"/>
          <p:nvPr/>
        </p:nvSpPr>
        <p:spPr>
          <a:xfrm>
            <a:off x="4951598" y="3683288"/>
            <a:ext cx="916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Kalman Gain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UKF Update Code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2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816531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13" y="887656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CTRV Model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03113" y="891540"/>
            <a:ext cx="8207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Models and Kalman Filters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➢"/>
            </a:pP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turn rate and velocity magnitude model (CTRV)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➢"/>
            </a:pP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turn rate and acceleration (CTRA)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➢"/>
            </a:pP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steering angle and velocity (CSAV)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➢"/>
            </a:pP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curvature and acceleration (CCA)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video.udacity-data.com/topher/2017/February/58b4e465_screenshot-from-2017-02-27-20-45-49/screenshot-from-2017-02-27-20-45-49.png" id="179" name="Google Shape;179;p28"/>
          <p:cNvPicPr preferRelativeResize="0"/>
          <p:nvPr/>
        </p:nvPicPr>
        <p:blipFill rotWithShape="1">
          <a:blip r:embed="rId3">
            <a:alphaModFix/>
          </a:blip>
          <a:srcRect b="5975" l="8709" r="8808" t="8165"/>
          <a:stretch/>
        </p:blipFill>
        <p:spPr>
          <a:xfrm>
            <a:off x="4360178" y="1428226"/>
            <a:ext cx="3970090" cy="364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250" y="887681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13" y="867356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816531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7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887656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877506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908006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847006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38" y="836831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2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250" y="867331"/>
            <a:ext cx="7276922" cy="409326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2"/>
          <p:cNvSpPr txBox="1"/>
          <p:nvPr/>
        </p:nvSpPr>
        <p:spPr>
          <a:xfrm>
            <a:off x="1581350" y="3332331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5% number →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13" y="877506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CTRV Model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73" y="921730"/>
            <a:ext cx="8820087" cy="366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/>
          <p:nvPr/>
        </p:nvSpPr>
        <p:spPr>
          <a:xfrm>
            <a:off x="503113" y="106731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 And Consistency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13" y="826681"/>
            <a:ext cx="7276922" cy="409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/>
          <p:nvPr/>
        </p:nvSpPr>
        <p:spPr>
          <a:xfrm>
            <a:off x="513288" y="2252406"/>
            <a:ext cx="8207100" cy="638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Unscented Kalman Filter Highway Project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6"/>
          <p:cNvPicPr preferRelativeResize="0"/>
          <p:nvPr/>
        </p:nvPicPr>
        <p:blipFill rotWithShape="1">
          <a:blip r:embed="rId3">
            <a:alphaModFix/>
          </a:blip>
          <a:srcRect b="12265" l="0" r="0" t="0"/>
          <a:stretch/>
        </p:blipFill>
        <p:spPr>
          <a:xfrm>
            <a:off x="885825" y="1238250"/>
            <a:ext cx="7372350" cy="23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CTRV Model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113" y="795399"/>
            <a:ext cx="8207207" cy="429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CTRV Model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970" y="811420"/>
            <a:ext cx="8196347" cy="402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31"/>
          <p:cNvGrpSpPr/>
          <p:nvPr/>
        </p:nvGrpSpPr>
        <p:grpSpPr>
          <a:xfrm>
            <a:off x="6317451" y="2012250"/>
            <a:ext cx="2109174" cy="686100"/>
            <a:chOff x="6497901" y="2752225"/>
            <a:chExt cx="2109174" cy="686100"/>
          </a:xfrm>
        </p:grpSpPr>
        <p:pic>
          <p:nvPicPr>
            <p:cNvPr id="199" name="Google Shape;19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35425" y="2752225"/>
              <a:ext cx="177165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31"/>
            <p:cNvSpPr txBox="1"/>
            <p:nvPr/>
          </p:nvSpPr>
          <p:spPr>
            <a:xfrm>
              <a:off x="6497901" y="2758825"/>
              <a:ext cx="3792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a = </a:t>
              </a:r>
              <a:endParaRPr sz="1000"/>
            </a:p>
          </p:txBody>
        </p:sp>
        <p:sp>
          <p:nvSpPr>
            <p:cNvPr id="201" name="Google Shape;201;p31"/>
            <p:cNvSpPr txBox="1"/>
            <p:nvPr/>
          </p:nvSpPr>
          <p:spPr>
            <a:xfrm>
              <a:off x="6506924" y="3088501"/>
              <a:ext cx="3792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b = </a:t>
              </a:r>
              <a:endParaRPr sz="1000"/>
            </a:p>
          </p:txBody>
        </p:sp>
        <p:pic>
          <p:nvPicPr>
            <p:cNvPr id="202" name="Google Shape;20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77100" y="3095425"/>
              <a:ext cx="1729975" cy="342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3" name="Google Shape;203;p31"/>
          <p:cNvCxnSpPr/>
          <p:nvPr/>
        </p:nvCxnSpPr>
        <p:spPr>
          <a:xfrm>
            <a:off x="7922800" y="2725150"/>
            <a:ext cx="9000" cy="67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Unscented Kalamn Filter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32"/>
          <p:cNvGrpSpPr/>
          <p:nvPr/>
        </p:nvGrpSpPr>
        <p:grpSpPr>
          <a:xfrm>
            <a:off x="534207" y="900550"/>
            <a:ext cx="8176018" cy="4112575"/>
            <a:chOff x="534207" y="900550"/>
            <a:chExt cx="8176018" cy="4112575"/>
          </a:xfrm>
        </p:grpSpPr>
        <p:pic>
          <p:nvPicPr>
            <p:cNvPr id="210" name="Google Shape;21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86425" y="900556"/>
              <a:ext cx="6006037" cy="4108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207" y="900550"/>
              <a:ext cx="1183300" cy="410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16250" y="904550"/>
              <a:ext cx="1093975" cy="4108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/>
        </p:nvSpPr>
        <p:spPr>
          <a:xfrm>
            <a:off x="503113" y="106731"/>
            <a:ext cx="8207100" cy="62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Unscented Kalamn Filter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p33"/>
          <p:cNvGrpSpPr/>
          <p:nvPr/>
        </p:nvGrpSpPr>
        <p:grpSpPr>
          <a:xfrm>
            <a:off x="503125" y="810350"/>
            <a:ext cx="8207100" cy="4108575"/>
            <a:chOff x="503125" y="810350"/>
            <a:chExt cx="8207100" cy="4108575"/>
          </a:xfrm>
        </p:grpSpPr>
        <p:pic>
          <p:nvPicPr>
            <p:cNvPr id="219" name="Google Shape;21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125" y="810356"/>
              <a:ext cx="7750972" cy="4108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7900" y="810350"/>
              <a:ext cx="532325" cy="4108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